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75" r:id="rId3"/>
    <p:sldId id="292" r:id="rId4"/>
    <p:sldId id="291" r:id="rId5"/>
    <p:sldId id="293" r:id="rId6"/>
    <p:sldId id="296" r:id="rId7"/>
    <p:sldId id="295" r:id="rId8"/>
    <p:sldId id="294" r:id="rId9"/>
    <p:sldId id="299" r:id="rId10"/>
    <p:sldId id="301" r:id="rId11"/>
    <p:sldId id="298" r:id="rId12"/>
    <p:sldId id="300" r:id="rId13"/>
    <p:sldId id="304" r:id="rId14"/>
    <p:sldId id="297" r:id="rId15"/>
    <p:sldId id="303" r:id="rId16"/>
    <p:sldId id="302" r:id="rId17"/>
    <p:sldId id="307" r:id="rId18"/>
    <p:sldId id="306" r:id="rId19"/>
    <p:sldId id="305" r:id="rId20"/>
    <p:sldId id="308" r:id="rId21"/>
    <p:sldId id="313" r:id="rId22"/>
    <p:sldId id="312" r:id="rId23"/>
    <p:sldId id="311" r:id="rId24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3"/>
    <a:srgbClr val="F0E8E5"/>
    <a:srgbClr val="FF6464"/>
    <a:srgbClr val="69A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5" autoAdjust="0"/>
  </p:normalViewPr>
  <p:slideViewPr>
    <p:cSldViewPr>
      <p:cViewPr varScale="1">
        <p:scale>
          <a:sx n="71" d="100"/>
          <a:sy n="71" d="100"/>
        </p:scale>
        <p:origin x="312" y="60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D21F4-9018-4E21-9D42-1E1D286E85E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ED296-D746-489C-97ED-D7A69EC98F6F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Федеральное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F1C8CEE1-C288-4A04-A919-F356BB65AF6E}" type="parTrans" cxnId="{E6C6C681-3A04-412E-B854-AECFC3A7C09A}">
      <dgm:prSet/>
      <dgm:spPr/>
      <dgm:t>
        <a:bodyPr/>
        <a:lstStyle/>
        <a:p>
          <a:endParaRPr lang="ru-RU"/>
        </a:p>
      </dgm:t>
    </dgm:pt>
    <dgm:pt modelId="{0480D3AF-7AF4-4DB0-9B6F-4A26E55C0011}" type="sibTrans" cxnId="{E6C6C681-3A04-412E-B854-AECFC3A7C09A}">
      <dgm:prSet/>
      <dgm:spPr/>
      <dgm:t>
        <a:bodyPr/>
        <a:lstStyle/>
        <a:p>
          <a:endParaRPr lang="ru-RU"/>
        </a:p>
      </dgm:t>
    </dgm:pt>
    <dgm:pt modelId="{B8BFB262-6020-4C7A-B9E8-8AE6A320271E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dirty="0">
            <a:latin typeface="Bookman Old Style" panose="02050604050505020204" pitchFamily="18" charset="0"/>
          </a:endParaRPr>
        </a:p>
      </dgm:t>
    </dgm:pt>
    <dgm:pt modelId="{4A810F08-7974-40C5-B300-1B1AE4AD32E9}" type="parTrans" cxnId="{8CDF04AC-0BEB-44C4-A13F-D7F994461499}">
      <dgm:prSet/>
      <dgm:spPr/>
      <dgm:t>
        <a:bodyPr/>
        <a:lstStyle/>
        <a:p>
          <a:endParaRPr lang="ru-RU"/>
        </a:p>
      </dgm:t>
    </dgm:pt>
    <dgm:pt modelId="{B0B2E7D9-A75F-4549-9836-8EEDE6610E89}" type="sibTrans" cxnId="{8CDF04AC-0BEB-44C4-A13F-D7F994461499}">
      <dgm:prSet/>
      <dgm:spPr/>
      <dgm:t>
        <a:bodyPr/>
        <a:lstStyle/>
        <a:p>
          <a:endParaRPr lang="ru-RU"/>
        </a:p>
      </dgm:t>
    </dgm:pt>
    <dgm:pt modelId="{52195A5B-2C19-46A9-9218-5B91F1A9AF91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BD635069-19AF-4059-BCF4-D3E9D1B32A93}" type="parTrans" cxnId="{1DC16CCF-A27A-4114-B356-8C635D57C554}">
      <dgm:prSet/>
      <dgm:spPr/>
      <dgm:t>
        <a:bodyPr/>
        <a:lstStyle/>
        <a:p>
          <a:endParaRPr lang="ru-RU"/>
        </a:p>
      </dgm:t>
    </dgm:pt>
    <dgm:pt modelId="{7999C0C4-2DA5-4E7C-8820-DF4C6CCAC298}" type="sibTrans" cxnId="{1DC16CCF-A27A-4114-B356-8C635D57C554}">
      <dgm:prSet/>
      <dgm:spPr/>
      <dgm:t>
        <a:bodyPr/>
        <a:lstStyle/>
        <a:p>
          <a:endParaRPr lang="ru-RU"/>
        </a:p>
      </dgm:t>
    </dgm:pt>
    <dgm:pt modelId="{D97E7021-F927-4BF6-A240-F7E809EDA1E5}" type="pres">
      <dgm:prSet presAssocID="{50CD21F4-9018-4E21-9D42-1E1D286E85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703CE-C45B-40C1-8209-9B59C72AF629}" type="pres">
      <dgm:prSet presAssocID="{1B9ED296-D746-489C-97ED-D7A69EC98F6F}" presName="composite" presStyleCnt="0"/>
      <dgm:spPr/>
    </dgm:pt>
    <dgm:pt modelId="{953762A1-903A-4EBA-8733-B36201108343}" type="pres">
      <dgm:prSet presAssocID="{1B9ED296-D746-489C-97ED-D7A69EC98F6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21A15-0E3C-491D-BEF6-7406470416D5}" type="pres">
      <dgm:prSet presAssocID="{1B9ED296-D746-489C-97ED-D7A69EC98F6F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ru-RU"/>
        </a:p>
      </dgm:t>
    </dgm:pt>
    <dgm:pt modelId="{D8EDDBD6-2427-4677-AE80-4E19A370FAF1}" type="pres">
      <dgm:prSet presAssocID="{0480D3AF-7AF4-4DB0-9B6F-4A26E55C0011}" presName="sibTrans" presStyleCnt="0"/>
      <dgm:spPr/>
    </dgm:pt>
    <dgm:pt modelId="{3DC75574-43E5-4ADF-9D50-1DFE332EC513}" type="pres">
      <dgm:prSet presAssocID="{B8BFB262-6020-4C7A-B9E8-8AE6A320271E}" presName="composite" presStyleCnt="0"/>
      <dgm:spPr/>
    </dgm:pt>
    <dgm:pt modelId="{B5F9E19C-1C99-4D05-9A9E-11E15445541F}" type="pres">
      <dgm:prSet presAssocID="{B8BFB262-6020-4C7A-B9E8-8AE6A320271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8E4D-C331-422A-AA61-0DFBB199AEC1}" type="pres">
      <dgm:prSet presAssocID="{B8BFB262-6020-4C7A-B9E8-8AE6A320271E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1DE0C0A-3527-44C0-A878-A523DCEDA5C7}" type="pres">
      <dgm:prSet presAssocID="{B0B2E7D9-A75F-4549-9836-8EEDE6610E89}" presName="sibTrans" presStyleCnt="0"/>
      <dgm:spPr/>
    </dgm:pt>
    <dgm:pt modelId="{E7E86AB4-9BF1-4492-824A-91CF28556120}" type="pres">
      <dgm:prSet presAssocID="{52195A5B-2C19-46A9-9218-5B91F1A9AF91}" presName="composite" presStyleCnt="0"/>
      <dgm:spPr/>
    </dgm:pt>
    <dgm:pt modelId="{70C87B4B-5113-4CB7-AE15-59FBAF6D9674}" type="pres">
      <dgm:prSet presAssocID="{52195A5B-2C19-46A9-9218-5B91F1A9AF9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5A2C3-790B-4C30-B367-B1D61E841207}" type="pres">
      <dgm:prSet presAssocID="{52195A5B-2C19-46A9-9218-5B91F1A9AF91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ru-RU"/>
        </a:p>
      </dgm:t>
    </dgm:pt>
  </dgm:ptLst>
  <dgm:cxnLst>
    <dgm:cxn modelId="{7E89A1D8-A9F1-4380-9987-37D556A7F9F2}" type="presOf" srcId="{1B9ED296-D746-489C-97ED-D7A69EC98F6F}" destId="{953762A1-903A-4EBA-8733-B36201108343}" srcOrd="0" destOrd="0" presId="urn:microsoft.com/office/officeart/2008/layout/PictureStrips"/>
    <dgm:cxn modelId="{592FD7DA-C07D-4B76-AD55-59EB7D3E5530}" type="presOf" srcId="{52195A5B-2C19-46A9-9218-5B91F1A9AF91}" destId="{70C87B4B-5113-4CB7-AE15-59FBAF6D9674}" srcOrd="0" destOrd="0" presId="urn:microsoft.com/office/officeart/2008/layout/PictureStrips"/>
    <dgm:cxn modelId="{50761541-5C0F-4A1C-80B7-983ED40A0FDC}" type="presOf" srcId="{B8BFB262-6020-4C7A-B9E8-8AE6A320271E}" destId="{B5F9E19C-1C99-4D05-9A9E-11E15445541F}" srcOrd="0" destOrd="0" presId="urn:microsoft.com/office/officeart/2008/layout/PictureStrips"/>
    <dgm:cxn modelId="{1DC16CCF-A27A-4114-B356-8C635D57C554}" srcId="{50CD21F4-9018-4E21-9D42-1E1D286E85E8}" destId="{52195A5B-2C19-46A9-9218-5B91F1A9AF91}" srcOrd="2" destOrd="0" parTransId="{BD635069-19AF-4059-BCF4-D3E9D1B32A93}" sibTransId="{7999C0C4-2DA5-4E7C-8820-DF4C6CCAC298}"/>
    <dgm:cxn modelId="{8CDF04AC-0BEB-44C4-A13F-D7F994461499}" srcId="{50CD21F4-9018-4E21-9D42-1E1D286E85E8}" destId="{B8BFB262-6020-4C7A-B9E8-8AE6A320271E}" srcOrd="1" destOrd="0" parTransId="{4A810F08-7974-40C5-B300-1B1AE4AD32E9}" sibTransId="{B0B2E7D9-A75F-4549-9836-8EEDE6610E89}"/>
    <dgm:cxn modelId="{E6C6C681-3A04-412E-B854-AECFC3A7C09A}" srcId="{50CD21F4-9018-4E21-9D42-1E1D286E85E8}" destId="{1B9ED296-D746-489C-97ED-D7A69EC98F6F}" srcOrd="0" destOrd="0" parTransId="{F1C8CEE1-C288-4A04-A919-F356BB65AF6E}" sibTransId="{0480D3AF-7AF4-4DB0-9B6F-4A26E55C0011}"/>
    <dgm:cxn modelId="{9CC81B22-7F87-45E0-A344-E01D9BDDDFE2}" type="presOf" srcId="{50CD21F4-9018-4E21-9D42-1E1D286E85E8}" destId="{D97E7021-F927-4BF6-A240-F7E809EDA1E5}" srcOrd="0" destOrd="0" presId="urn:microsoft.com/office/officeart/2008/layout/PictureStrips"/>
    <dgm:cxn modelId="{CE5840FC-BA8F-4529-AE15-52105096AA7B}" type="presParOf" srcId="{D97E7021-F927-4BF6-A240-F7E809EDA1E5}" destId="{CBE703CE-C45B-40C1-8209-9B59C72AF629}" srcOrd="0" destOrd="0" presId="urn:microsoft.com/office/officeart/2008/layout/PictureStrips"/>
    <dgm:cxn modelId="{CBE121CD-481B-4DD9-A3AC-41A49329C8F6}" type="presParOf" srcId="{CBE703CE-C45B-40C1-8209-9B59C72AF629}" destId="{953762A1-903A-4EBA-8733-B36201108343}" srcOrd="0" destOrd="0" presId="urn:microsoft.com/office/officeart/2008/layout/PictureStrips"/>
    <dgm:cxn modelId="{9E39DF6E-D3AE-40B1-B943-069694F1D724}" type="presParOf" srcId="{CBE703CE-C45B-40C1-8209-9B59C72AF629}" destId="{30121A15-0E3C-491D-BEF6-7406470416D5}" srcOrd="1" destOrd="0" presId="urn:microsoft.com/office/officeart/2008/layout/PictureStrips"/>
    <dgm:cxn modelId="{41FB6209-0B5F-4ADE-8165-563BE76E0C96}" type="presParOf" srcId="{D97E7021-F927-4BF6-A240-F7E809EDA1E5}" destId="{D8EDDBD6-2427-4677-AE80-4E19A370FAF1}" srcOrd="1" destOrd="0" presId="urn:microsoft.com/office/officeart/2008/layout/PictureStrips"/>
    <dgm:cxn modelId="{4FE74155-2B8A-4D44-914B-DB96113137A3}" type="presParOf" srcId="{D97E7021-F927-4BF6-A240-F7E809EDA1E5}" destId="{3DC75574-43E5-4ADF-9D50-1DFE332EC513}" srcOrd="2" destOrd="0" presId="urn:microsoft.com/office/officeart/2008/layout/PictureStrips"/>
    <dgm:cxn modelId="{FA8E2897-8A87-45E8-A0D8-0AC66F2625F8}" type="presParOf" srcId="{3DC75574-43E5-4ADF-9D50-1DFE332EC513}" destId="{B5F9E19C-1C99-4D05-9A9E-11E15445541F}" srcOrd="0" destOrd="0" presId="urn:microsoft.com/office/officeart/2008/layout/PictureStrips"/>
    <dgm:cxn modelId="{185134C3-4888-46F6-A962-A9FB447DB753}" type="presParOf" srcId="{3DC75574-43E5-4ADF-9D50-1DFE332EC513}" destId="{48DB8E4D-C331-422A-AA61-0DFBB199AEC1}" srcOrd="1" destOrd="0" presId="urn:microsoft.com/office/officeart/2008/layout/PictureStrips"/>
    <dgm:cxn modelId="{ACEFC4E1-1FAE-4143-9AE4-8E62739D4164}" type="presParOf" srcId="{D97E7021-F927-4BF6-A240-F7E809EDA1E5}" destId="{71DE0C0A-3527-44C0-A878-A523DCEDA5C7}" srcOrd="3" destOrd="0" presId="urn:microsoft.com/office/officeart/2008/layout/PictureStrips"/>
    <dgm:cxn modelId="{3F83FF08-E3FD-4C98-B6AE-0D95F9F61E6B}" type="presParOf" srcId="{D97E7021-F927-4BF6-A240-F7E809EDA1E5}" destId="{E7E86AB4-9BF1-4492-824A-91CF28556120}" srcOrd="4" destOrd="0" presId="urn:microsoft.com/office/officeart/2008/layout/PictureStrips"/>
    <dgm:cxn modelId="{D8B01BFD-90AF-4D7F-91FC-F3DB3C804180}" type="presParOf" srcId="{E7E86AB4-9BF1-4492-824A-91CF28556120}" destId="{70C87B4B-5113-4CB7-AE15-59FBAF6D9674}" srcOrd="0" destOrd="0" presId="urn:microsoft.com/office/officeart/2008/layout/PictureStrips"/>
    <dgm:cxn modelId="{F56922E7-B8EB-4B29-A11F-1A1242685C23}" type="presParOf" srcId="{E7E86AB4-9BF1-4492-824A-91CF28556120}" destId="{BB25A2C3-790B-4C30-B367-B1D61E8412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62A1-903A-4EBA-8733-B36201108343}">
      <dsp:nvSpPr>
        <dsp:cNvPr id="0" name=""/>
        <dsp:cNvSpPr/>
      </dsp:nvSpPr>
      <dsp:spPr>
        <a:xfrm>
          <a:off x="570323" y="452432"/>
          <a:ext cx="3865371" cy="1207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1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anose="02050604050505020204" pitchFamily="18" charset="0"/>
            </a:rPr>
            <a:t>Федеральное имущество</a:t>
          </a:r>
          <a:endParaRPr lang="ru-RU" sz="2800" kern="1200" dirty="0">
            <a:latin typeface="Bookman Old Style" panose="02050604050505020204" pitchFamily="18" charset="0"/>
          </a:endParaRPr>
        </a:p>
      </dsp:txBody>
      <dsp:txXfrm>
        <a:off x="570323" y="452432"/>
        <a:ext cx="3865371" cy="1207928"/>
      </dsp:txXfrm>
    </dsp:sp>
    <dsp:sp modelId="{30121A15-0E3C-491D-BEF6-7406470416D5}">
      <dsp:nvSpPr>
        <dsp:cNvPr id="0" name=""/>
        <dsp:cNvSpPr/>
      </dsp:nvSpPr>
      <dsp:spPr>
        <a:xfrm>
          <a:off x="409266" y="277954"/>
          <a:ext cx="845549" cy="12683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9E19C-1C99-4D05-9A9E-11E15445541F}">
      <dsp:nvSpPr>
        <dsp:cNvPr id="0" name=""/>
        <dsp:cNvSpPr/>
      </dsp:nvSpPr>
      <dsp:spPr>
        <a:xfrm>
          <a:off x="570323" y="1973080"/>
          <a:ext cx="3865371" cy="1207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1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sz="2800" kern="1200" dirty="0">
            <a:latin typeface="Bookman Old Style" panose="02050604050505020204" pitchFamily="18" charset="0"/>
          </a:endParaRPr>
        </a:p>
      </dsp:txBody>
      <dsp:txXfrm>
        <a:off x="570323" y="1973080"/>
        <a:ext cx="3865371" cy="1207928"/>
      </dsp:txXfrm>
    </dsp:sp>
    <dsp:sp modelId="{48DB8E4D-C331-422A-AA61-0DFBB199AEC1}">
      <dsp:nvSpPr>
        <dsp:cNvPr id="0" name=""/>
        <dsp:cNvSpPr/>
      </dsp:nvSpPr>
      <dsp:spPr>
        <a:xfrm>
          <a:off x="409266" y="1798601"/>
          <a:ext cx="845549" cy="126832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7B4B-5113-4CB7-AE15-59FBAF6D9674}">
      <dsp:nvSpPr>
        <dsp:cNvPr id="0" name=""/>
        <dsp:cNvSpPr/>
      </dsp:nvSpPr>
      <dsp:spPr>
        <a:xfrm>
          <a:off x="570323" y="3493728"/>
          <a:ext cx="3865371" cy="1207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1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sz="2800" kern="1200" dirty="0">
            <a:latin typeface="Bookman Old Style" panose="02050604050505020204" pitchFamily="18" charset="0"/>
          </a:endParaRPr>
        </a:p>
      </dsp:txBody>
      <dsp:txXfrm>
        <a:off x="570323" y="3493728"/>
        <a:ext cx="3865371" cy="1207928"/>
      </dsp:txXfrm>
    </dsp:sp>
    <dsp:sp modelId="{BB25A2C3-790B-4C30-B367-B1D61E841207}">
      <dsp:nvSpPr>
        <dsp:cNvPr id="0" name=""/>
        <dsp:cNvSpPr/>
      </dsp:nvSpPr>
      <dsp:spPr>
        <a:xfrm>
          <a:off x="409266" y="3319249"/>
          <a:ext cx="845549" cy="12683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E52D-F4DA-4DE1-937E-75B868041BB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39D3-F758-4233-880C-E90AE40E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6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6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02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3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7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94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87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9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9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9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63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5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9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1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7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676" y="3741292"/>
            <a:ext cx="17758621" cy="72144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2120" y="3940372"/>
            <a:ext cx="15553358" cy="494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669" y="4373076"/>
            <a:ext cx="1373276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0322-EC67-4CC6-A55F-F7FE6216875B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016D-B5F2-405E-B46A-5056387E7C5D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07EF-F7C4-45D6-BA25-6946F690C5CE}" type="datetime1">
              <a:rPr lang="en-US" smtClean="0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874C-7149-48FE-BC58-65CFE5838E72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5364-9E04-4943-85C4-97135DA8F392}" type="datetime1">
              <a:rPr lang="en-US" smtClean="0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EA5ED18-C0F1-46B8-A13A-BCB5DD8A7CEB}" type="datetime1">
              <a:rPr lang="en-US" smtClean="0"/>
              <a:t>2/28/2023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ABEAF0D-66B4-45B7-AD2D-F18A2379D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92" y="754952"/>
            <a:ext cx="982218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9675" y="2291550"/>
            <a:ext cx="8497569" cy="261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952E-E835-4FF1-8528-5B9FBD9B2FAE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smbn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osuslugi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rgi.gov.ru/new/publi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21773" y="9998075"/>
            <a:ext cx="2260555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3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Москва</a:t>
            </a:r>
            <a:r>
              <a:rPr kumimoji="0" lang="ru-RU" sz="263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2023</a:t>
            </a:r>
            <a:endParaRPr kumimoji="0" lang="ru-RU" sz="263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7035" y="3444875"/>
            <a:ext cx="15750032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ИМУЩЕСТВЕННАЯ ПОДДЕРЖКА СУБЪЕКТОВ МАЛОГО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СРЕДНЕГО ПРЕДПРИНИМАТЕЛЬСТВА, </a:t>
            </a:r>
            <a:b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 ГРАЖДАН </a:t>
            </a:r>
            <a:endParaRPr lang="ru-RU" sz="44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Aft>
                <a:spcPts val="2968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Информационное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пособие для субъектов малого и среднего предпринимательства, </a:t>
            </a:r>
            <a:r>
              <a:rPr lang="ru-RU" sz="4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граждан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27" y="965726"/>
            <a:ext cx="7327649" cy="15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615" y="7268184"/>
            <a:ext cx="5726504" cy="2630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650" y="614096"/>
            <a:ext cx="15087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АЛГОРИТМ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ПОЛУЧЕНИЯ ИМУЩЕСТВЕННОЙ ПОДДЕРЖКИ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4058" y="1779975"/>
            <a:ext cx="85445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1.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Подбор государственного и муниципального имущества для осуществления предпринимательской деятельности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11 – 15)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6450" y="7767977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4.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Преимущественное право приобретения арендуемого субъектами МСП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6850" y="3551410"/>
            <a:ext cx="9967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Обращение в орган государственной власти или орган местного самоуправления, осуществляющий функции по управлению и распоряжению имуществом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4250" y="5334073"/>
            <a:ext cx="10227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Учас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тие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торгах, в случае если заключение договора аренды без проведения торгов не предусмотрено действующими нормативными правовыми актами, в случае признания победителем в торгах – заключение договора аренды.</a:t>
            </a:r>
            <a:r>
              <a:rPr lang="ru-RU" sz="2500" b="1" i="1" dirty="0">
                <a:solidFill>
                  <a:srgbClr val="C55A1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73075"/>
            <a:ext cx="14935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ПОДБОР ГОСУДАРСТВЕННОГО И МУНИЦИПАЛЬНОГО ИМУЩЕСТВА ДЛЯ ОСУЩЕСТВЛЕНИЯ ДЕЯТЕЛЬНОСТИ</a:t>
            </a:r>
          </a:p>
          <a:p>
            <a:pPr lvl="0" algn="ctr">
              <a:defRPr/>
            </a:pP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250" y="2073275"/>
            <a:ext cx="135636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узнать,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какие объекты предоставляются субъектам МСП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самозанятым гражданам в порядке оказания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поддержки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Бизнес-навигатора МСП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 на портале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https://navigator.smbn.ru/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который содержит информацию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государственном и муниципальном имуществе, включённом в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перечни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субъектов МСП,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крупных городах России, а также иную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полезную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информацию для предпринимателей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см. стр. 12) </a:t>
            </a:r>
            <a:endParaRPr lang="ru-RU" sz="2200" b="1" i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На Едином портале государственных услуг (ЕПГУ)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зарегистрироваться или войти (при наличии регистрации) на портал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https://www.gosuslugi.ru/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который содержит информацию о государственном и муниципальном имуществе, включённом в перечни имущества для субъектов МСП,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всех субъектах РФ и муниципальных образованиях,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которых такие перечни утверждены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2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результатам обращения в Многофункциональный центр (МФЦ)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МФЦ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обратиться за подбором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 заданным параметрам информации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недвижимом имуществе, включенном в перечни государственного и муниципального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На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официальном сайте органа исполнительной власти субъекта РФ, органа местного самоуправления </a:t>
            </a:r>
            <a:endParaRPr lang="ru-RU" sz="2200" b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разделе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«Имущественная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поддержка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15) </a:t>
            </a:r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83539"/>
            <a:ext cx="145747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1. САЙТ БИЗНЕС-НАВИГАТОРА МСП</a:t>
            </a:r>
          </a:p>
          <a:p>
            <a:pPr lvl="0" algn="ctr">
              <a:defRPr/>
            </a:pPr>
            <a:endParaRPr lang="ru-RU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028" y="1245017"/>
            <a:ext cx="36506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портале Бизнес-навигатора МСП зайти в раздел «Недвижимость» – «Государственной и муниципальное имущество для МСП»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0072" y="1202571"/>
            <a:ext cx="62553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Выбрать тип предложения «Свободен», на карте отобразится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геолокация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объектов, при нажатии на которую раскрывается карточка объекта, содержащая, в том числе ссылку на сайт ответственного за предоставление объекта органа власти или органа местного самоуправления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18850" y="1202571"/>
            <a:ext cx="42807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переходе на сайт ответственного органа власти, посмотрите его  контакты и уточните характеристики и условия получения объекта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http://qrcoder.ru/code/?https%3A%2F%2Fsmbn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0" y="8684368"/>
            <a:ext cx="2667000" cy="23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855" b="-124"/>
          <a:stretch/>
        </p:blipFill>
        <p:spPr>
          <a:xfrm>
            <a:off x="534028" y="3834400"/>
            <a:ext cx="5634750" cy="6948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0" y="4259839"/>
            <a:ext cx="2590800" cy="20806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13" y="6492875"/>
            <a:ext cx="770337" cy="6151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13" y="3834400"/>
            <a:ext cx="7283162" cy="69684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6383813" y="6420435"/>
            <a:ext cx="696438" cy="6058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7251" y="4587875"/>
            <a:ext cx="3733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3250" y="450989"/>
            <a:ext cx="155686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2. ЕДИНЫЙ ПОРТАЛ ГОСУДАРСТВЕННЫХ УСЛУГ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6746" y="1186079"/>
            <a:ext cx="6152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Едином портале государственных услуг Российской Федерации в строке «Поиск» укажите подбор имущества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66050" y="1196668"/>
            <a:ext cx="7240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выпадающем списке выберете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«Подбор информации о недвижимом имуществе»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" descr="http://qrcoder.ru/code/?https%3A%2F%2Fwww.gosuslugi.ru%2F314840%2F3%2Finfo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450" y="861737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3" y="2538509"/>
            <a:ext cx="14571277" cy="7764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645275"/>
            <a:ext cx="10972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650" y="440834"/>
            <a:ext cx="1524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3. ОБРАЩЕНИЕ В МНОГОФУНКЦИОНАЛЬНЫЙ </a:t>
            </a:r>
          </a:p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ЦЕНТР (МФЦ)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398" y="1810554"/>
            <a:ext cx="131218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предоставления услуги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(с учетом срока доставки документов): 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рабочих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дня.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и порядок оплаты: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 Услуга предоставляется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бесплатно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Результат: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недвижимом имуществе, включенном в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перечни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предусмотренные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частью 4 статьи 18 Федерального закона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24.07.2007 № 209-ФЗ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развитии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малого и среднего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РФ», и свободном от прав третьих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2011" y="5640070"/>
            <a:ext cx="6096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Обязательные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документы:</a:t>
            </a:r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1398"/>
              </p:ext>
            </p:extLst>
          </p:nvPr>
        </p:nvGraphicFramePr>
        <p:xfrm>
          <a:off x="1414969" y="6264275"/>
          <a:ext cx="12357132" cy="3814678"/>
        </p:xfrm>
        <a:graphic>
          <a:graphicData uri="http://schemas.openxmlformats.org/drawingml/2006/table">
            <a:tbl>
              <a:tblPr/>
              <a:tblGrid>
                <a:gridCol w="1235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Заявление о подборе по заданным параметрам информации о недвижимом имуществе, включенном в перечни государственного и муниципального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имущества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Согласие на обработку персональных данных (РГАУ МФЦ)</a:t>
                      </a:r>
                      <a:b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Документ, удостоверяющий личность заявителя (один из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):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Временное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удостоверение личности гражданина РФ по форме № 2 П для граждан,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утративших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паспорт, а также для граждан, в отношении которых до выдачи паспорта проводится дополнительная проверка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гражданина Российской Федерации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иностранного гражданина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8554" t="9719" r="60417" b="77453"/>
          <a:stretch/>
        </p:blipFill>
        <p:spPr>
          <a:xfrm>
            <a:off x="15567691" y="9200258"/>
            <a:ext cx="3704519" cy="12711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67691" y="9218833"/>
            <a:ext cx="1669118" cy="484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56764"/>
            <a:ext cx="1440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4. ОФИЦИАЛЬНЫЕ САЙТЫ ОРГАНОВ ВЛАСТИ, </a:t>
            </a:r>
            <a:b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ОРГАНОВ МЕСТНОГО СМАОУПРАВЛЕНИЯ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792654"/>
            <a:ext cx="6105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 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поисковой системе (</a:t>
            </a:r>
            <a:r>
              <a:rPr lang="en-US" sz="25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Yandex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Mail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т.п.) впишите «имущественная поддержка» и название субъекта РФ или муниципального образования, в котором такая поддержка интересует. Например «город Воронеж»: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82" t="8802" r="57683" b="67191"/>
          <a:stretch/>
        </p:blipFill>
        <p:spPr>
          <a:xfrm>
            <a:off x="7917374" y="1834857"/>
            <a:ext cx="8869549" cy="2430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051" t="9353" r="15565" b="3785"/>
          <a:stretch/>
        </p:blipFill>
        <p:spPr>
          <a:xfrm>
            <a:off x="6428487" y="4519218"/>
            <a:ext cx="10358437" cy="6302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8050" y="6340475"/>
            <a:ext cx="466004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Перейдите на официальный сайт органа власти или местного самоуправления и получите необходимую информацию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480" y="8734854"/>
            <a:ext cx="2170888" cy="1763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076" y="549275"/>
            <a:ext cx="141949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2. ОБРАЩЕНИЕ В ОРГАН ВЛАСТИ ИЛИ ОРГАН МЕСТНОГО САМОУПРАВЛЕНИЯ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4250" y="2360007"/>
            <a:ext cx="13490703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Ознакомьтесь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 нормативными правовыми актами, предусматривающими оказание имущественной поддержки в Вашем регионе, муниципальном образовании.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Позвоните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представителю органа государственной власти или органа местного самоуправления, осуществляющего управление и распоряжение имуществом (Комитет, департамент, управление по имущественным и земельным отношениям), уточните характеристики объекта, местоположение, условия предоставления.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Напишите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заявление о предоставлении имущества или заявление об объявлении процедуры торгов на право заключения договора аренды имущества.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Примите участие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процедуре торгов </a:t>
            </a:r>
          </a:p>
          <a:p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подробнее на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17)</a:t>
            </a:r>
            <a:endParaRPr lang="ru-RU" sz="2500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Заключите договор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аренды имущества.</a:t>
            </a:r>
          </a:p>
          <a:p>
            <a:pPr algn="just"/>
            <a:endParaRPr lang="ru-RU" sz="2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Получите преимущественное право на приобретение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арендуемого движимого и (или) недвижимого имущества в собственность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подробнее стр.  18)</a:t>
            </a: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1824" y="577347"/>
            <a:ext cx="136915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3. УЧАСТИЕ В ТОРГАХ И ЗАКЛЮЧЕНИЕ ДОГОВОРА АРЕНДЫ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819" y="1787857"/>
            <a:ext cx="6816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torgi.gov.ru/new/public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разделе «Торги» зайдите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подраздел «Аренда, безвозмездное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пользование имуществом»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5647" y="1717852"/>
            <a:ext cx="6444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Посмотрите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информацию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торгах на право заключения договоров аренды в отношении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муниципального имущества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2" name="Picture 2" descr="http://qrcoder.ru/code/?https%3A%2F%2Ftorgi.gov.ru%2FlotSearch1.html%3FbidKindId%3D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171" y="8721657"/>
            <a:ext cx="2294480" cy="22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4283075"/>
            <a:ext cx="10612759" cy="6404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850" y="7407275"/>
            <a:ext cx="2667001" cy="6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2850" y="549275"/>
            <a:ext cx="13771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4. ПРЕИМУЩЕСТВЕННОЕ ПРАВО НА ПРИОБРЕТЕНИЕ АРЕНДУЕМОГО СУБЪЕКТАМИ МСП ИМУЩЕСТВА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0450" y="2108125"/>
            <a:ext cx="140970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N 159-ФЗ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предусматривает следующие условия возникновения преимущественного права на приобретение арендуемого субъектами МСП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движимого и недвижимого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имущества, включенного в перечень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МСП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AutoNum type="arabicParenR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арендуемое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 на день подачи субъектом малого или среднего предпринимательства заявления находится в его временном владении и (или) временном пользовании непрерывно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трех 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недвижимого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имущества и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одного года и более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движимого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договором или договорами аренды такого имущества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0">
              <a:buAutoNum type="arabicParenR"/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) арендуемое имущество включено в утвержденный в соответствии с частью 4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статьи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18 Федерального закона «О развитии малого и среднего предпринимательства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Федерации» перечень государственного имущества или муниципального имущества, предназначенного для передачи во владение и (или) в пользование субъектам малого и среднего предпринимательства,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пяти 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недвижимого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трех лет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движимого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имущества до дня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подачи этого заявления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/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3)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отсутствует задолженность по арендной плате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такое имущество, неустойкам (штрафам, пеням) на день заключения договора купли-продажи арендуемого имущества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соответствии с частью 4 статьи 4 настоящего Федерального закона, а в случае, предусмотренном частью 2 или частью 2.1 статьи 9 настоящего Федерального закона,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 день подачи субъектом малого или среднего предпринимательства заявления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4)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сведения о субъекте малого и среднего предпринимательства на день заключения договора купли-продажи арендуемого имущества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исключены из единого реестра субъектов малого и среднего предпринимательства</a:t>
            </a:r>
            <a:r>
              <a:rPr lang="ru-RU" sz="22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2250" y="4206875"/>
            <a:ext cx="15301933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И МУНИЦИПАЛЬНОЙ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СОБСТВЕННОСТИ В ИМУЩЕТВЕННУЮ ПОДДЕРЖКУ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79650" y="623639"/>
            <a:ext cx="113254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52322"/>
              </p:ext>
            </p:extLst>
          </p:nvPr>
        </p:nvGraphicFramePr>
        <p:xfrm>
          <a:off x="908050" y="1692275"/>
          <a:ext cx="14554200" cy="760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ПОНЯТИЕ ИМУЩЕСТВЕННОЙ ПОДДЕРЖКИ СУБЪЕКТОВ МСП, САМОЗАНЯТЫХ ГРАЖДАН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ПЕРЕДАЧА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 ВЛАДЕНИЕ (ПОЛЬЗОВАНИЕ)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ГОСУДАРСТВЕННОГО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МУНИЦИПАЛЬНОГО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ПОНЯТИЕ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ИМУЩЕСТВЕННОЙ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ПОДДЕРЖКИ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НОРМАТИВНАЯ (ПРАВОВАЯ) БАЗА ДЛЯ ОКАЗАНИЯ ИМУЩЕСТВЕННОЙ ПОДДЕРЖКИ СУБЪЕКТАМ МСП, САМОЗАНЯТЫМ ГРАЖДАНАМ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НОРМАТИВНАЯ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(ПРАВОВАЯ) БАЗА ДЛЯ ОКАЗАНИЯ ИМУЩЕСТВЕННОЙ ПОДДЕРЖКИ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УСТАНОВЛЕНИЕ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ЛЬГОТ ЗА ПОЛЬЗОВАНИЕ ГОСУДАРСТВЕННЫМ И МУНИЦИПАЛЬНЫМ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III</a:t>
                      </a: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АЛГОРИТМ ПОЛУЧЕНИЯ ИМУЩЕСТВЕННОЙ ПОДДЕРЖКИ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АЛГОРИТМ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ПОЛУЧЕНИЯ ИМУЩЕСТВЕННОЙ ПОДДЕРЖКИ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ПОДБОР ГОСУДАРСТВЕННОГО И МУНИЦИПАЛЬНОГО ИМУЩЕСТВА ДЛЯ ОСУЩЕСТВЛЕНИЯ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1. САЙТ БИЗНЕС-НАВИГАТОРА МСП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2. ЕДИНЫЙ ПОРТАЛ ГОСУДАРСТВЕННЫХ УСЛУГ (ЕПГУ)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3. ОБРАЩЕНИЕ В МНОГОФУНКЦИОНАЛЬНЫЙ ЦЕНТР (МФЦ)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4. ОФИЦИАЛЬНЫЕ САЙТЫ ОРГАНОВ ВЛАСТИ, ОРГАНОВ МЕСТНОГО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2. ОБРАЩЕНИЕ В ОРГАН ВЛАСТИ ИЛИ ОРГАН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3. УЧАСТИЕ В ТОРГАХ И ЗАКЛЮЧЕНИЕ ДОГОВОРА АРЕНДЫ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4. ПРЕИМУЩЕСТВЕННОЕ ПРАВО НА ПРИОБРЕТЕНИЕ АРЕНДУЕМОГО СУБЪЕКТАМИ МСП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IV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ВОВЛЕЧЕНИЕ ОБЪЕКТОВ ГОСУДАРСТВЕННОЙ И МУНИЦИПАЛЬНОЙ СОБСТВЕННОСТИ В ИМУЩЕТВЕННУЮ ПОДДЕРЖКУ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ВОВЛЕЧЕНИЕ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ОБЪЕКТОВ ГОСУДАРСТВЕННОЙ И МУНИЦИПАЛЬНОЙ СОБСТВЕННОСТИ В ИМУЩЕСТВЕННУЮ ПОДДЕРЖКУ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96011"/>
              </p:ext>
            </p:extLst>
          </p:nvPr>
        </p:nvGraphicFramePr>
        <p:xfrm>
          <a:off x="908050" y="9495575"/>
          <a:ext cx="14533428" cy="842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02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</a:t>
                      </a:r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ВОВЛЕЧЕНИЕ ОБЪЕКТОВ ЧАСТНОЙ (КОММЕРЧЕСКОЙ)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СОБСТВЕННОСТИ В ИМУЩЕТВЕННУЮ ПОДДЕРЖКУ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21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331" y="473075"/>
            <a:ext cx="15603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ГОСУДАРСТВЕННОЙ И МУНИЦИПАЛЬНОЙ СОБСТВЕННОСТИ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ИМУЩЕСТВЕННУЮ ПОДДЕРЖКУ 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450" y="2759075"/>
            <a:ext cx="112460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Вы арендуете государственное или муниципальное  имущество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общих условиях – обратитесь в орган власти или орган местного самоуправления или коллегиальный орган (рабочую группу) по имущественной поддержке , созданный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субъекте РФ, за разъяснением возможности включения объекта в перечень имущества и применения в отношении него льготной арендной ставки.</a:t>
            </a:r>
          </a:p>
          <a:p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 </a:t>
            </a:r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знаете государственное или муниципальное имущество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хотели бы арендовать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оно не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выставлено на торги и не включено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– Вы также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вправе обратиться в орган власти или орган местного самоуправления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заявлением о включении его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имущества для субъектов МСП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предоставлении данного объекта на льготных условиях.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257" y="714282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9050" y="3127493"/>
            <a:ext cx="136017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6249" y="4587875"/>
            <a:ext cx="12877801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ЧАСТНОЙ (КОММЕРЧЕСКОЙ) СОБСТВЕННОСТИ В ИМУЩЕТВЕННУЮ ПОДДЕРЖКУ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8050" y="525705"/>
            <a:ext cx="1400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ЧАСТНОЙ (КОММЕРЧЕСКОЙ) СОБСТВЕННОСТИ В ИМУЩЕСТВЕННУЮ ПОДДЕРЖКУ 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050" y="3387155"/>
            <a:ext cx="575945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Например,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ОАО «РЖД»</a:t>
            </a:r>
            <a:endParaRPr lang="ru-RU" sz="25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994902"/>
            <a:ext cx="134756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Частные (коммерческие) компании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, в том числе, с государственным участием,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предлагают субъектам МСП и самозанятым гражданам в собственность или пользование имущество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для осуществления предпринимательской деятельности</a:t>
            </a:r>
          </a:p>
        </p:txBody>
      </p:sp>
      <p:pic>
        <p:nvPicPr>
          <p:cNvPr id="7" name="Picture 2" descr="http://qrcoder.ru/code/?https%3A%2F%2Fcorpmsp.ru%2Fimushchestvennaya-podderzhka%2Fdlya-subektov-msp%2Fkommercheskaya-nedvizhimost%2Fpao-tatneft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650" y="9159875"/>
            <a:ext cx="1768938" cy="17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8050" y="4501419"/>
            <a:ext cx="14542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Корпорации в разделе «Имущественная поддержка»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ознакомиться: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Список объектов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Размер арендной платы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Контактные данные</a:t>
            </a:r>
          </a:p>
          <a:p>
            <a:pPr marL="342900" indent="-342900">
              <a:buAutoNum type="arabicPeriod"/>
            </a:pP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8050" y="7130058"/>
            <a:ext cx="6096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портале Бизнес-навигатора МСП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интерактивный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поиск объявлений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продаже и аренде частной собственности.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9" y="5324359"/>
            <a:ext cx="7936228" cy="54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425" y="500111"/>
            <a:ext cx="14962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ГОСУДАРСТВЕННОЙ И МУНИЦИПАЛЬНОЙ СОБСТВЕННОСТИ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ИМУЩЕСТВЕННУЮ ПОДДЕРЖКУ 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4250" y="2017227"/>
            <a:ext cx="130736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 Вас возникли проблемы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получении имущественной поддержки или остались вопросы в части ее оказания – обратитесь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Федеральную корпорацию </a:t>
            </a:r>
            <a:b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развитию малого и среднего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предпринимательства:</a:t>
            </a:r>
            <a:endParaRPr lang="ru-RU" sz="25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54304"/>
              </p:ext>
            </p:extLst>
          </p:nvPr>
        </p:nvGraphicFramePr>
        <p:xfrm>
          <a:off x="989623" y="3836928"/>
          <a:ext cx="6781800" cy="5236009"/>
        </p:xfrm>
        <a:graphic>
          <a:graphicData uri="http://schemas.openxmlformats.org/drawingml/2006/table">
            <a:tbl>
              <a:tblPr/>
              <a:tblGrid>
                <a:gridCol w="295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010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Почтовый адрес: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109074, г. Москва, Славянская площадь, 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д.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стр.1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Телефон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ногоканальный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(800) 100-11-00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(495)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698-98-01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Электронная почта: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3"/>
                        </a:rPr>
                        <a:t>info@corpmsp.ru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Время работы: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будням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10:00 до 19:00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89232" y="4206875"/>
            <a:ext cx="67425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Дирекция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регионального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развития, </a:t>
            </a:r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тдел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поддержки:</a:t>
            </a:r>
          </a:p>
          <a:p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Руководитель Дирекции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Машков Виталий Владимирович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161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Заместитель руководителя Дирекции – начальник отдела имущественной поддержки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Каверина Мария Сергеевна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180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Бизнес-аналитик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Дирекции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Акалович Ростислав Игоревич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245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7050" y="4435475"/>
            <a:ext cx="149352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 </a:t>
            </a:r>
            <a:endParaRPr lang="en-US" sz="4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СУБЪЕКТОВ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МСП, </a:t>
            </a:r>
            <a:b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САМОЗАНЯТЫХ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4365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70250" y="3109211"/>
            <a:ext cx="10134600" cy="2933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7"/>
            <a:endParaRPr lang="ru-RU" sz="1979" spc="-180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7050" y="467316"/>
            <a:ext cx="1485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ПЕРЕДАЧА ВО ВЛАДЕНИЕ (ПОЛЬЗОВАНИЕ)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, МУНИЦИПАЛЬНОГО 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9695" y="1832744"/>
            <a:ext cx="1314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Гражданский кодекс Российской Федерации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устанавливает формы собственности: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7748" y="3423561"/>
            <a:ext cx="57594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субъектов 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муниципальных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образований.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4940" y="2431599"/>
            <a:ext cx="9312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 граждан и юридических лиц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064" y="2460970"/>
            <a:ext cx="87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1079" y="4236801"/>
            <a:ext cx="103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9695" y="8321675"/>
            <a:ext cx="1230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Государственное, муниципальное имущество может быть предоставлено в рамках: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аренды;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безвозмездного пользования;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иных договоров, предусматривающих переход прав владения и (или) пользования.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9123" y="6637797"/>
            <a:ext cx="4684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включённое в перечень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4650" y="6275146"/>
            <a:ext cx="5259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включённое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54691" y="3588647"/>
            <a:ext cx="33577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зависимости от уровня собственности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управление и распоряжение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имуществом осуществляют: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территориальные органы </a:t>
            </a:r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Росимущества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исполнительной власти субъектов РФ;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местного самоуправления</a:t>
            </a:r>
          </a:p>
          <a:p>
            <a:endParaRPr lang="ru-RU" b="1" dirty="0" smtClean="0">
              <a:solidFill>
                <a:srgbClr val="2E75B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355591" algn="just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</a:t>
            </a:r>
            <a:r>
              <a:rPr lang="ru-RU" b="1" dirty="0" smtClean="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предоставления такого имущества также определяются в зависимости от уровня собственности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нормативными правовыми актами: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Органа местного  </a:t>
            </a:r>
          </a:p>
          <a:p>
            <a:pPr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самоуправления.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00467" y="2480198"/>
            <a:ext cx="2772254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ЧАСТНАЯ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00467" y="4219917"/>
            <a:ext cx="2736675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ПУБЛИЧНАЯ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674818" y="5945074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0433050" y="5959475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822986" y="1844675"/>
            <a:ext cx="4058863" cy="4869586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2450" y="593860"/>
            <a:ext cx="1143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016" y="1416873"/>
            <a:ext cx="1379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Имущественная поддержка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оказывается органами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на возмездной основе, безвозмездной основе или на льготных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условиях,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том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числе:</a:t>
            </a:r>
          </a:p>
          <a:p>
            <a:pPr algn="just"/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5016" y="5562480"/>
            <a:ext cx="1424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Объекты, предназначенные для субъектов МСП, включаются в формируемые органами власти и местного самоуправления и ежегодно дополняемые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перечни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5016" y="7052856"/>
            <a:ext cx="129009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b="1" dirty="0" smtClean="0">
                <a:solidFill>
                  <a:srgbClr val="1F4E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имущества</a:t>
            </a:r>
            <a:r>
              <a:rPr lang="ru-RU" sz="22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включенного в перечни, осуществляется: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субъектам МСП и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самозанятым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гражданам;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срок не менее 5 лет;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льготных условиях, определяемых собственником имущества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(как правило, льготная ставка арендной платы);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без проведения торгов, в случае если преференция установлена государственной программой (подпрограммой), муниципальной программой (подпрограммой);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 МСП, арендующий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движимое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(или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недвижимое имущество, обладает преимущественным правом его приобретения.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61718" y="2755974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Особый порядок предоставления государственного, муниципального имущества для субъектов МСП и самозанятых граждан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48656" y="3241108"/>
            <a:ext cx="45477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земельных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участков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зданий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строений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сооружений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8279" y="3241108"/>
            <a:ext cx="45828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нежилых помещений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машин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механизмов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36328" y="2810221"/>
            <a:ext cx="57594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установок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транспортных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инвентаря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инструментов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850" y="3978275"/>
            <a:ext cx="150114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 СУБЪЕКТАМ МСП, САМОЗАНЯТЫМ ГРАЖДАНАМ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089" y="414861"/>
            <a:ext cx="146591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762" y="1986925"/>
            <a:ext cx="1486186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24.07.2007 № 209-ФЗ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развитии малого и среднего предпринимательства в Российской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26.07.2006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135-ФЗ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защите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конкуренции»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Президента Российской Федерации от 05.06.2015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</a:t>
            </a:r>
            <a:r>
              <a:rPr lang="en-US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287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мерах по дальнейшему развитию малого и среднего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предпринимательства»</a:t>
            </a: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5484275"/>
              </p:ext>
            </p:extLst>
          </p:nvPr>
        </p:nvGraphicFramePr>
        <p:xfrm>
          <a:off x="635089" y="5820818"/>
          <a:ext cx="4844962" cy="497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14042" y="6293395"/>
            <a:ext cx="101955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21.08.2010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645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Об имущественной поддержке субъектов малого и среднего предпринимательства при предоставлении федерального имущества»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4042" y="7829901"/>
            <a:ext cx="102125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нормативные акты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субъекта Российской Федерации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6293" y="9315165"/>
            <a:ext cx="101879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правовые акты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муниципального образования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943" y="840475"/>
            <a:ext cx="149109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УСТАНОВЛЕНИЕ ЛЬГОТ ЗА ПОЛЬЗОВАНИЕ ГОСУДАРСТВЕННЫМ И МУНИЦИПАЛЬНЫМ ИМУЩЕСТВОМ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492" y="2647485"/>
            <a:ext cx="139998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Федеральное имущество,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с применением  льготной ставки арендной платы, рекомендованной также для субъектов Российской Федерации и муниципальных образований: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первый год аренды - 40 процентов размера арендной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платы;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второй год аренды -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60 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третий год аренды - 80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четвертый год аренды и далее - 100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процентов.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492" y="5947351"/>
            <a:ext cx="13856958" cy="405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Региональное имущество,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перечень,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передается на условиях, определенных в порядке предоставления соответствующего имущества, утвержденном в субъекте РФ.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Муниципальное имущество,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на условиях, определенных в порядке предоставления соответствующего имущества, утвержденном в муниципальном образовании.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Применяются как подходы, аналогичные федеральному имуществу, так и иные. Информацию в отношении льгот, применяемых в Вашем регионе и муниципальном образовании, можно получить на официальном сайте органа государственной власти или органа местного самоуправления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см. подробнее на стр. 15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b="1" i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93747" y="4134472"/>
            <a:ext cx="407966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Если Вы не нашли информацию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полном объеме, необходимо обратиться в орган власти или местного самоуправления, осуществляющий управление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распоряжение имуществом (Комитет, департамент, управление по имущественным и земельным отношениям) по контактам, указанным в разделе «Имущественная поддержка»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официальном сайте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указанного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органа. </a:t>
            </a:r>
          </a:p>
        </p:txBody>
      </p:sp>
    </p:spTree>
    <p:extLst>
      <p:ext uri="{BB962C8B-B14F-4D97-AF65-F5344CB8AC3E}">
        <p14:creationId xmlns:p14="http://schemas.microsoft.com/office/powerpoint/2010/main" val="1240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2953" y="4816475"/>
            <a:ext cx="12192000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ПОЛУЧЕНИЯ ИМУЩЕСТВЕННОЙ ПОДДЕРЖКИ 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2517</Words>
  <Application>Microsoft Office PowerPoint</Application>
  <PresentationFormat>Произвольный</PresentationFormat>
  <Paragraphs>284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Century Gothic</vt:lpstr>
      <vt:lpstr>Manrope</vt:lpstr>
      <vt:lpstr>Manrope Light</vt:lpstr>
      <vt:lpstr>PT Root UI</vt:lpstr>
      <vt:lpstr>Segoe UI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Бобкова Юлия Сергеевна</cp:lastModifiedBy>
  <cp:revision>80</cp:revision>
  <dcterms:created xsi:type="dcterms:W3CDTF">2021-07-07T14:43:19Z</dcterms:created>
  <dcterms:modified xsi:type="dcterms:W3CDTF">2023-02-28T10:57:50Z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